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9" r:id="rId3"/>
    <p:sldId id="260" r:id="rId4"/>
    <p:sldId id="269" r:id="rId5"/>
    <p:sldId id="261" r:id="rId6"/>
    <p:sldId id="262" r:id="rId7"/>
    <p:sldId id="263" r:id="rId8"/>
    <p:sldId id="435" r:id="rId9"/>
    <p:sldId id="264" r:id="rId10"/>
    <p:sldId id="434" r:id="rId11"/>
    <p:sldId id="265" r:id="rId12"/>
    <p:sldId id="266" r:id="rId13"/>
    <p:sldId id="267" r:id="rId14"/>
    <p:sldId id="268" r:id="rId15"/>
    <p:sldId id="429" r:id="rId16"/>
    <p:sldId id="270" r:id="rId17"/>
    <p:sldId id="437" r:id="rId18"/>
    <p:sldId id="449" r:id="rId19"/>
    <p:sldId id="322" r:id="rId20"/>
    <p:sldId id="323" r:id="rId21"/>
    <p:sldId id="450" r:id="rId22"/>
    <p:sldId id="470" r:id="rId23"/>
    <p:sldId id="471" r:id="rId24"/>
    <p:sldId id="472" r:id="rId25"/>
    <p:sldId id="441" r:id="rId26"/>
    <p:sldId id="473" r:id="rId27"/>
    <p:sldId id="474" r:id="rId28"/>
    <p:sldId id="475" r:id="rId29"/>
    <p:sldId id="476" r:id="rId30"/>
    <p:sldId id="47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5"/>
    <p:restoredTop sz="95694"/>
  </p:normalViewPr>
  <p:slideViewPr>
    <p:cSldViewPr snapToGrid="0" snapToObjects="1">
      <p:cViewPr varScale="1">
        <p:scale>
          <a:sx n="94" d="100"/>
          <a:sy n="94" d="100"/>
        </p:scale>
        <p:origin x="22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7172E-1886-6047-BDD0-06926B7F17C0}" type="datetimeFigureOut">
              <a:rPr lang="en-US" smtClean="0"/>
              <a:t>11/3/19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B604E-070E-4148-B776-5DD176B4F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07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97A53DF-65EE-A444-B5AD-73D3C5A05CE0}" type="slidenum">
              <a:rPr lang="en-US" sz="1200">
                <a:solidFill>
                  <a:srgbClr val="000000"/>
                </a:solidFill>
              </a:rPr>
              <a:pPr eaLnBrk="1" hangingPunct="1"/>
              <a:t>19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1">
                <a:ea typeface="ＭＳ Ｐゴシック" charset="0"/>
                <a:cs typeface="ＭＳ Ｐゴシック" charset="0"/>
              </a:rPr>
              <a:t>Figure SPM.1: </a:t>
            </a:r>
            <a:r>
              <a:rPr lang="en-US">
                <a:ea typeface="ＭＳ Ｐゴシック" charset="0"/>
                <a:cs typeface="ＭＳ Ｐゴシック" charset="0"/>
              </a:rPr>
              <a:t>(a) Observed global mean combined land and ocean surface temperature anomalies, from</a:t>
            </a:r>
          </a:p>
          <a:p>
            <a:r>
              <a:rPr lang="en-US">
                <a:ea typeface="ＭＳ Ｐゴシック" charset="0"/>
                <a:cs typeface="ＭＳ Ｐゴシック" charset="0"/>
              </a:rPr>
              <a:t>1850 to 2012 from three data sets. Top panel: annual mean values, bottom panel: decadal mean values</a:t>
            </a:r>
          </a:p>
          <a:p>
            <a:r>
              <a:rPr lang="en-US">
                <a:ea typeface="ＭＳ Ｐゴシック" charset="0"/>
                <a:cs typeface="ＭＳ Ｐゴシック" charset="0"/>
              </a:rPr>
              <a:t>including the estimate of uncertainty for one dataset (black). Anomalies are relative to the mean of</a:t>
            </a:r>
          </a:p>
          <a:p>
            <a:r>
              <a:rPr lang="en-US">
                <a:ea typeface="ＭＳ Ｐゴシック" charset="0"/>
                <a:cs typeface="ＭＳ Ｐゴシック" charset="0"/>
              </a:rPr>
              <a:t>1961−1990.  For a listing of the datasets and further technical details see the Technical Summary Supplementary</a:t>
            </a:r>
          </a:p>
          <a:p>
            <a:r>
              <a:rPr lang="en-US">
                <a:ea typeface="ＭＳ Ｐゴシック" charset="0"/>
                <a:cs typeface="ＭＳ Ｐゴシック" charset="0"/>
              </a:rPr>
              <a:t>Material. {Figures 2.19–2.21; Figure TS.2}</a:t>
            </a:r>
          </a:p>
        </p:txBody>
      </p:sp>
    </p:spTree>
    <p:extLst>
      <p:ext uri="{BB962C8B-B14F-4D97-AF65-F5344CB8AC3E}">
        <p14:creationId xmlns:p14="http://schemas.microsoft.com/office/powerpoint/2010/main" val="198649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97A53DF-65EE-A444-B5AD-73D3C5A05CE0}" type="slidenum">
              <a:rPr lang="en-US" sz="1200">
                <a:solidFill>
                  <a:srgbClr val="000000"/>
                </a:solidFill>
              </a:rPr>
              <a:pPr eaLnBrk="1" hangingPunct="1"/>
              <a:t>20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Figure SPM.1: </a:t>
            </a:r>
            <a:r>
              <a:rPr lang="en-US" dirty="0">
                <a:ea typeface="ＭＳ Ｐゴシック" charset="0"/>
                <a:cs typeface="ＭＳ Ｐゴシック" charset="0"/>
              </a:rPr>
              <a:t>(a) Observed global mean combined land and ocean surface temperature anomalies, from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1850 to 2012 from three data sets. Top panel: annual mean values, bottom panel: decadal mean values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including the estimate of uncertainty for one dataset (black). Anomalies are relative to the mean of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1961−1990.  For a listing of the datasets and further technical details see the Technical Summary Supplementary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Material. {Figures 2.19–2.21; Figure TS.2}</a:t>
            </a:r>
          </a:p>
        </p:txBody>
      </p:sp>
    </p:spTree>
    <p:extLst>
      <p:ext uri="{BB962C8B-B14F-4D97-AF65-F5344CB8AC3E}">
        <p14:creationId xmlns:p14="http://schemas.microsoft.com/office/powerpoint/2010/main" val="2565088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C7CB-1F07-874B-8C42-3E6D6B6A05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98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1CAD9-477A-2841-B1CF-4A088151D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AA24F-845D-6646-AB4B-7C154EF38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D484B-6D12-2541-ADED-792C104A5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8169B-78BA-5141-BF00-278109DE9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DDCDB-2129-BF44-B60E-E5927CA0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16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47BD-9471-D443-BC14-7C35C1600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11805E-A0F4-DB4F-B22D-7F0060382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A0107-2156-FE48-906E-8370DBBD9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11D38-23E3-494A-9DBB-5A47E0119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6C85D-CD22-4A45-B45E-8FC56729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43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6B80EC-4FA4-B34C-BB0B-21B3DA5CF1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F7A7EB-DBDA-3448-A640-6693EEAD5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40A8C-21A9-7046-BBDE-C777A307C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B22DB-2CCD-D848-90ED-B5278B83A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FA514-BD4D-F04C-BC7F-B1A3DFAD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9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D0933-A223-C34B-A81C-EB68FF9C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EB063-E6E4-0E4B-9CB5-BE2225E59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BD157-CC07-234B-9853-C5BFDFDD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6AE9D-B0B5-AC41-90A6-5EE1191B5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59266-28CA-D14A-B187-36806D693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7EC9-0104-9D44-AFB8-E88C7318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E1185-6DD1-A447-A13B-B5FE23F3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3E702-2EC2-9642-A322-090FD4CC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1803C-78B6-6342-BD60-50F772FF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90682-DA78-DF40-91A0-E2BDB2103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70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B909-BFDB-8544-B7CD-4FCE4A93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7DDEE-B5CC-AD43-A5F8-E13494A06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69AE2-1A49-7B46-8CB4-602E9FF8C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92C39-7A5F-9A4F-9A3C-3C788BD78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BBCCC5-53B9-144E-8F3F-0261D307D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CDA86-36E2-C949-B47C-E3E909E9A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32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FF307-1DE1-684B-BBA4-BDE1DE0C6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DFE27-EF35-2944-9B58-D6A49797E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6EBAF-6A89-6249-B749-7B1CF526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0B9CA-972A-0043-B290-E7D7F95493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0ED59E-2AAE-3149-9799-6B606B7128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6B729B-3953-404E-B2C8-834679661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96BB9D-A78C-7546-B01C-CFDA03D59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992F3B-C354-3F42-913E-A11F29BBB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65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637B-0C91-A048-8695-CB96E29B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3A3858-9B6F-954A-856F-1D328817F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C8864-93CE-0C46-8756-388CF731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E4F26-8893-C24B-9AAA-EB9E7DD1F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61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5709C7-8B60-804E-ADA1-508A78319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3EC0CE-A4D5-7C42-84D2-BF80858E0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12F8F-7D67-004A-9009-07A7559B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25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A81F0-9083-7B48-8F8D-972A37770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7A2E0-DD5A-BD40-8C3A-FBCC51D5E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CD87C7-529D-B649-A0B5-FBD98FB07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047BA-D538-3440-95DF-2FC62BC31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B34F4-ED3A-9347-94D2-B23DE16C5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32625-A7B0-6848-AA8E-FBD2D969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12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3947E-F1BC-A44E-B113-66668B67C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99272-9B28-E645-B4CC-7E4181D0B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846B58-8031-974A-8E6F-24C5C9A45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A84F5-85AF-4840-A9B8-98B3255AC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8CEA6-A545-164A-942D-DE1BCCF9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41837-6BA5-A04C-A8F6-03468FEE6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0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D9DA24-F629-7B45-AA59-57559A5B6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FCC5A-AC40-9D4C-B1E2-0677C13E5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C4109-51C6-934E-9E1F-01C4AF2A9A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F7647-4337-9842-818C-EBC1EDA3F504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C40FA-D34E-2947-A7A8-D1C198BB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EF08D-BF8A-0245-904B-0E6686086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20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DE37A-187D-D24E-9CAB-055A6C789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2155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/>
              <a:t>Changes in the Earth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1AEC1-48CB-5A45-B72E-3606E288C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64811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November 5,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894F8-1BF5-F540-A028-6984BE1AF6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5290" y="3251938"/>
            <a:ext cx="5101420" cy="340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56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524000" y="965390"/>
            <a:ext cx="9144000" cy="38176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6137" y="5081295"/>
            <a:ext cx="8761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00B050"/>
                </a:solidFill>
              </a:rPr>
              <a:t>Historical rate of change: 0.002 </a:t>
            </a:r>
            <a:r>
              <a:rPr lang="en-US" sz="3600" dirty="0">
                <a:solidFill>
                  <a:srgbClr val="00B050"/>
                </a:solidFill>
              </a:rPr>
              <a:t>ppm / year</a:t>
            </a:r>
          </a:p>
        </p:txBody>
      </p:sp>
    </p:spTree>
    <p:extLst>
      <p:ext uri="{BB962C8B-B14F-4D97-AF65-F5344CB8AC3E}">
        <p14:creationId xmlns:p14="http://schemas.microsoft.com/office/powerpoint/2010/main" val="2667705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50D987-0B6E-CB4C-8C44-89D644565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54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FCAFA7-83E5-6F43-987F-AB9140573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47" y="0"/>
            <a:ext cx="773570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E7273E-F7EA-334E-983A-EC79BD75ADFB}"/>
              </a:ext>
            </a:extLst>
          </p:cNvPr>
          <p:cNvSpPr txBox="1"/>
          <p:nvPr/>
        </p:nvSpPr>
        <p:spPr>
          <a:xfrm>
            <a:off x="10174716" y="6488668"/>
            <a:ext cx="201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Chapin et al. (2011)</a:t>
            </a:r>
          </a:p>
        </p:txBody>
      </p:sp>
    </p:spTree>
    <p:extLst>
      <p:ext uri="{BB962C8B-B14F-4D97-AF65-F5344CB8AC3E}">
        <p14:creationId xmlns:p14="http://schemas.microsoft.com/office/powerpoint/2010/main" val="3554607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96D9-E3A8-184C-AFB0-5A4060FA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pulling in a lot of atmospheric N…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6C4ACC-2B9F-B944-A3AC-DB7ED2CAA2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659" y="2061478"/>
            <a:ext cx="5822992" cy="3749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33F8EF-3A61-5445-AA19-578715393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932" y="1615958"/>
            <a:ext cx="4559868" cy="3419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C7E7B7-BFF1-7C4D-BE98-CE203333584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4286" y="4039736"/>
            <a:ext cx="1789586" cy="254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12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74D5-3572-464A-950B-8F223849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…while also pumping out a lot in new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B97861-A14F-D646-AC00-3B64E65D27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5900" y="1690688"/>
            <a:ext cx="9220200" cy="48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83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579" y="467838"/>
            <a:ext cx="7924265" cy="6028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 flipV="1">
            <a:off x="11394744" y="4233081"/>
            <a:ext cx="426492" cy="407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33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/>
              <a:t>Elemental cycles</a:t>
            </a:r>
          </a:p>
          <a:p>
            <a:pPr lvl="1"/>
            <a:r>
              <a:rPr lang="en-US" sz="3600" dirty="0">
                <a:solidFill>
                  <a:srgbClr val="7030A0"/>
                </a:solidFill>
              </a:rPr>
              <a:t>Climate</a:t>
            </a:r>
          </a:p>
          <a:p>
            <a:pPr lvl="1"/>
            <a:r>
              <a:rPr lang="en-US" sz="3600" dirty="0"/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40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R5_SYR_Figure_1.1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49"/>
          <a:stretch/>
        </p:blipFill>
        <p:spPr>
          <a:xfrm>
            <a:off x="2333766" y="974750"/>
            <a:ext cx="7051343" cy="50303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2210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2792270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35471910724_720p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6913" y="1825625"/>
            <a:ext cx="5718175" cy="4351338"/>
          </a:xfrm>
        </p:spPr>
      </p:pic>
    </p:spTree>
    <p:extLst>
      <p:ext uri="{BB962C8B-B14F-4D97-AF65-F5344CB8AC3E}">
        <p14:creationId xmlns:p14="http://schemas.microsoft.com/office/powerpoint/2010/main" val="422377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609600"/>
            <a:ext cx="9144000" cy="1143000"/>
          </a:xfrm>
        </p:spPr>
        <p:txBody>
          <a:bodyPr/>
          <a:lstStyle/>
          <a:p>
            <a:pPr eaLnBrk="1" hangingPunct="1"/>
            <a:endParaRPr lang="en-US" sz="4000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Tx/>
              <a:buNone/>
            </a:pPr>
            <a:r>
              <a:rPr lang="en-US">
                <a:latin typeface="Comic Sans MS" charset="0"/>
                <a:ea typeface="ＭＳ Ｐゴシック" charset="0"/>
                <a:cs typeface="ＭＳ Ｐゴシック" charset="0"/>
              </a:rPr>
              <a:t> 	</a:t>
            </a:r>
          </a:p>
          <a:p>
            <a:pPr eaLnBrk="1" hangingPunct="1">
              <a:buFontTx/>
              <a:buNone/>
            </a:pPr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 descr="AR5_SYR_Figure_1.1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0236" y="0"/>
            <a:ext cx="6956266" cy="6858000"/>
          </a:xfrm>
          <a:prstGeom prst="rect">
            <a:avLst/>
          </a:prstGeom>
        </p:spPr>
      </p:pic>
      <p:sp>
        <p:nvSpPr>
          <p:cNvPr id="36868" name="TextBox 1"/>
          <p:cNvSpPr txBox="1">
            <a:spLocks noChangeArrowheads="1"/>
          </p:cNvSpPr>
          <p:nvPr/>
        </p:nvSpPr>
        <p:spPr bwMode="auto">
          <a:xfrm>
            <a:off x="3938494" y="4156636"/>
            <a:ext cx="3657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4"/>
                </a:solidFill>
                <a:latin typeface="Trebuchet MS"/>
                <a:cs typeface="Trebuchet MS"/>
              </a:rPr>
              <a:t>The global mean temperature has increased ~1.5º F (0.8º C) over the past 150 years</a:t>
            </a:r>
          </a:p>
        </p:txBody>
      </p:sp>
    </p:spTree>
    <p:extLst>
      <p:ext uri="{BB962C8B-B14F-4D97-AF65-F5344CB8AC3E}">
        <p14:creationId xmlns:p14="http://schemas.microsoft.com/office/powerpoint/2010/main" val="2414246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D35F-A36D-9E47-A6EB-48944007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we entered a new epoch?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F7399-095C-F54D-AE42-6840D43E2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1756"/>
            <a:ext cx="11068281" cy="322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59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609600"/>
            <a:ext cx="9144000" cy="1143000"/>
          </a:xfrm>
        </p:spPr>
        <p:txBody>
          <a:bodyPr/>
          <a:lstStyle/>
          <a:p>
            <a:pPr eaLnBrk="1" hangingPunct="1"/>
            <a:endParaRPr lang="en-US" sz="4000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Tx/>
              <a:buNone/>
            </a:pPr>
            <a:r>
              <a:rPr lang="en-US">
                <a:latin typeface="Comic Sans MS" charset="0"/>
                <a:ea typeface="ＭＳ Ｐゴシック" charset="0"/>
                <a:cs typeface="ＭＳ Ｐゴシック" charset="0"/>
              </a:rPr>
              <a:t> 	</a:t>
            </a:r>
          </a:p>
          <a:p>
            <a:pPr eaLnBrk="1" hangingPunct="1">
              <a:buFontTx/>
              <a:buNone/>
            </a:pPr>
            <a:endParaRPr lang="en-US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 descr="AR5_SYR_Figure_1.1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0236" y="0"/>
            <a:ext cx="6956266" cy="6858000"/>
          </a:xfrm>
          <a:prstGeom prst="rect">
            <a:avLst/>
          </a:prstGeom>
        </p:spPr>
      </p:pic>
      <p:sp>
        <p:nvSpPr>
          <p:cNvPr id="36868" name="TextBox 1"/>
          <p:cNvSpPr txBox="1">
            <a:spLocks noChangeArrowheads="1"/>
          </p:cNvSpPr>
          <p:nvPr/>
        </p:nvSpPr>
        <p:spPr bwMode="auto">
          <a:xfrm>
            <a:off x="3938493" y="4156636"/>
            <a:ext cx="45182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4"/>
                </a:solidFill>
                <a:latin typeface="Trebuchet MS"/>
                <a:cs typeface="Trebuchet MS"/>
              </a:rPr>
              <a:t>Increase is 0.07°C / decade since 1880;</a:t>
            </a:r>
          </a:p>
          <a:p>
            <a:pPr eaLnBrk="1" hangingPunct="1"/>
            <a:r>
              <a:rPr lang="en-US" sz="1800" dirty="0">
                <a:solidFill>
                  <a:schemeClr val="accent4"/>
                </a:solidFill>
                <a:latin typeface="Trebuchet MS"/>
                <a:cs typeface="Trebuchet MS"/>
              </a:rPr>
              <a:t>0.17°C / decade since 1970</a:t>
            </a:r>
          </a:p>
        </p:txBody>
      </p:sp>
    </p:spTree>
    <p:extLst>
      <p:ext uri="{BB962C8B-B14F-4D97-AF65-F5344CB8AC3E}">
        <p14:creationId xmlns:p14="http://schemas.microsoft.com/office/powerpoint/2010/main" val="1899504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1561" y="645445"/>
            <a:ext cx="8229600" cy="545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155957" y="996287"/>
            <a:ext cx="1204913" cy="2919599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solidFill>
                <a:srgbClr val="9DE61E"/>
              </a:solidFill>
            </a:endParaRPr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8767939" y="6473232"/>
            <a:ext cx="16748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solidFill>
                  <a:srgbClr val="9DE61E"/>
                </a:solidFill>
              </a:rPr>
              <a:t>Chapman &amp; Davis 2010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8849695" y="4414551"/>
            <a:ext cx="511175" cy="22225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solidFill>
                <a:srgbClr val="9DE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89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857937-AB5D-8046-BD9E-F838BB0AC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552450"/>
            <a:ext cx="86360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11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Atmospheric_Transmission.png">
            <a:extLst>
              <a:ext uri="{FF2B5EF4-FFF2-40B4-BE49-F238E27FC236}">
                <a16:creationId xmlns:a16="http://schemas.microsoft.com/office/drawing/2014/main" id="{4E3A3A4A-EB90-9641-B9BF-FF26312B0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4101" y="0"/>
            <a:ext cx="68024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502577-D5E2-7049-8FBD-4DC8D08F893B}"/>
              </a:ext>
            </a:extLst>
          </p:cNvPr>
          <p:cNvCxnSpPr/>
          <p:nvPr/>
        </p:nvCxnSpPr>
        <p:spPr>
          <a:xfrm>
            <a:off x="7730429" y="1447800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C1E223-365A-C447-B87A-0D71E56271EB}"/>
              </a:ext>
            </a:extLst>
          </p:cNvPr>
          <p:cNvCxnSpPr/>
          <p:nvPr/>
        </p:nvCxnSpPr>
        <p:spPr>
          <a:xfrm>
            <a:off x="7031183" y="1447800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731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E33CE224-90B0-4B46-AE33-DCB76D89E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5700" y="6488668"/>
            <a:ext cx="12363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NCA 2014</a:t>
            </a:r>
          </a:p>
        </p:txBody>
      </p:sp>
      <p:pic>
        <p:nvPicPr>
          <p:cNvPr id="3" name="Picture 2" descr="AR5_SYR_Figure_1.1.png">
            <a:extLst>
              <a:ext uri="{FF2B5EF4-FFF2-40B4-BE49-F238E27FC236}">
                <a16:creationId xmlns:a16="http://schemas.microsoft.com/office/drawing/2014/main" id="{0630D753-00A0-5941-B21C-6F175B6E4A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50"/>
          <a:stretch/>
        </p:blipFill>
        <p:spPr>
          <a:xfrm>
            <a:off x="2244358" y="781134"/>
            <a:ext cx="7332964" cy="53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94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92385"/>
            <a:ext cx="5727156" cy="36371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1868" y="5629513"/>
            <a:ext cx="492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Increase in heaviest 1% precipitation (U. Michigan)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80" y="1596599"/>
            <a:ext cx="5904932" cy="442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0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/>
              <a:t>Elemental cycles</a:t>
            </a:r>
          </a:p>
          <a:p>
            <a:pPr lvl="1"/>
            <a:r>
              <a:rPr lang="en-US" sz="3600" dirty="0"/>
              <a:t>Climate</a:t>
            </a:r>
          </a:p>
          <a:p>
            <a:pPr lvl="1"/>
            <a:r>
              <a:rPr lang="en-US" sz="3600" dirty="0">
                <a:solidFill>
                  <a:srgbClr val="7030A0"/>
                </a:solidFill>
              </a:rPr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01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5B3512-D076-2A4A-85CE-ACFC927FA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5" y="0"/>
            <a:ext cx="669925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B57FE3-EEC1-1D46-B3D8-2B08D5A2B177}"/>
              </a:ext>
            </a:extLst>
          </p:cNvPr>
          <p:cNvSpPr txBox="1"/>
          <p:nvPr/>
        </p:nvSpPr>
        <p:spPr>
          <a:xfrm>
            <a:off x="11490205" y="6488668"/>
            <a:ext cx="701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IPBES</a:t>
            </a:r>
          </a:p>
        </p:txBody>
      </p:sp>
    </p:spTree>
    <p:extLst>
      <p:ext uri="{BB962C8B-B14F-4D97-AF65-F5344CB8AC3E}">
        <p14:creationId xmlns:p14="http://schemas.microsoft.com/office/powerpoint/2010/main" val="2355419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BDA39-951D-4E47-9936-DBF04D92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Invasive species are spreading…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7F911-D724-5D42-A27A-5A84C382C5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6390853" cy="3939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6E6910-5396-0A48-B708-681F94335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290" y="1690688"/>
            <a:ext cx="4192886" cy="3317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55AC7A-2A10-6744-899D-9AB90C61723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4895" y="4148919"/>
            <a:ext cx="3284561" cy="2463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84D457-FABA-214B-8FFA-77A6B6E4A46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8780" y="4384656"/>
            <a:ext cx="3674774" cy="2425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6D5614-3B0D-0543-B024-A89D247EC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4503" y="5128278"/>
            <a:ext cx="2549099" cy="168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74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A57A9-6DB3-CF4F-B769-B7CA10EAFD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352" y="1652887"/>
            <a:ext cx="5796925" cy="3123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562CF0-591E-7C46-8B56-8276DA8ACF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7596" y="272580"/>
            <a:ext cx="4941114" cy="61452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21686B-BEDD-384E-840C-4AFB23DCA2E4}"/>
              </a:ext>
            </a:extLst>
          </p:cNvPr>
          <p:cNvSpPr txBox="1"/>
          <p:nvPr/>
        </p:nvSpPr>
        <p:spPr>
          <a:xfrm>
            <a:off x="0" y="6488668"/>
            <a:ext cx="182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Early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349518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/>
              <a:t>Elemental cycles</a:t>
            </a:r>
          </a:p>
          <a:p>
            <a:pPr lvl="1"/>
            <a:r>
              <a:rPr lang="en-US" sz="3600" dirty="0"/>
              <a:t>Climate</a:t>
            </a:r>
          </a:p>
          <a:p>
            <a:pPr lvl="1"/>
            <a:r>
              <a:rPr lang="en-US" sz="3600" dirty="0"/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55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6B09C9-D67D-8C4E-AB61-F92EBE93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14200" cy="645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9D97D3-334A-2649-96EA-D8AEDE4AEEDA}"/>
              </a:ext>
            </a:extLst>
          </p:cNvPr>
          <p:cNvSpPr txBox="1"/>
          <p:nvPr/>
        </p:nvSpPr>
        <p:spPr>
          <a:xfrm>
            <a:off x="0" y="6488668"/>
            <a:ext cx="182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Early et al. (2016)</a:t>
            </a:r>
          </a:p>
        </p:txBody>
      </p:sp>
    </p:spTree>
    <p:extLst>
      <p:ext uri="{BB962C8B-B14F-4D97-AF65-F5344CB8AC3E}">
        <p14:creationId xmlns:p14="http://schemas.microsoft.com/office/powerpoint/2010/main" val="2206690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>
                <a:solidFill>
                  <a:srgbClr val="7030A0"/>
                </a:solidFill>
              </a:rPr>
              <a:t>Elemental cycles</a:t>
            </a:r>
          </a:p>
          <a:p>
            <a:pPr lvl="1"/>
            <a:r>
              <a:rPr lang="en-US" sz="3600" dirty="0"/>
              <a:t>Climate</a:t>
            </a:r>
          </a:p>
          <a:p>
            <a:pPr lvl="1"/>
            <a:r>
              <a:rPr lang="en-US" sz="3600" dirty="0"/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21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640FE-9D52-C740-BBFD-94EB6BEF2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012" y="203875"/>
            <a:ext cx="8702704" cy="6284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DAEED3-C360-954D-BEE5-8F269CA8A623}"/>
              </a:ext>
            </a:extLst>
          </p:cNvPr>
          <p:cNvSpPr txBox="1"/>
          <p:nvPr/>
        </p:nvSpPr>
        <p:spPr>
          <a:xfrm>
            <a:off x="10174716" y="6488668"/>
            <a:ext cx="201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Chapin et al. (2011)</a:t>
            </a:r>
          </a:p>
        </p:txBody>
      </p:sp>
    </p:spTree>
    <p:extLst>
      <p:ext uri="{BB962C8B-B14F-4D97-AF65-F5344CB8AC3E}">
        <p14:creationId xmlns:p14="http://schemas.microsoft.com/office/powerpoint/2010/main" val="4207853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0ADCC4-AA6B-234D-ABCA-ECC0D1958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98" y="886156"/>
            <a:ext cx="6540500" cy="5003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316E1B-5A31-6C49-B3DF-2A6E26C06539}"/>
              </a:ext>
            </a:extLst>
          </p:cNvPr>
          <p:cNvSpPr txBox="1"/>
          <p:nvPr/>
        </p:nvSpPr>
        <p:spPr>
          <a:xfrm>
            <a:off x="8488907" y="2524836"/>
            <a:ext cx="2536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Balanced?</a:t>
            </a:r>
          </a:p>
        </p:txBody>
      </p:sp>
    </p:spTree>
    <p:extLst>
      <p:ext uri="{BB962C8B-B14F-4D97-AF65-F5344CB8AC3E}">
        <p14:creationId xmlns:p14="http://schemas.microsoft.com/office/powerpoint/2010/main" val="2576546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4B64EF-A1CF-534C-A082-DF210923B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1" y="928047"/>
            <a:ext cx="7334581" cy="505450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CD68B28-BF53-244A-AB26-CBF879D34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622092"/>
              </p:ext>
            </p:extLst>
          </p:nvPr>
        </p:nvGraphicFramePr>
        <p:xfrm>
          <a:off x="6873233" y="2230782"/>
          <a:ext cx="5154994" cy="32004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773109">
                  <a:extLst>
                    <a:ext uri="{9D8B030D-6E8A-4147-A177-3AD203B41FA5}">
                      <a16:colId xmlns:a16="http://schemas.microsoft.com/office/drawing/2014/main" val="424133526"/>
                    </a:ext>
                  </a:extLst>
                </a:gridCol>
                <a:gridCol w="2381885">
                  <a:extLst>
                    <a:ext uri="{9D8B030D-6E8A-4147-A177-3AD203B41FA5}">
                      <a16:colId xmlns:a16="http://schemas.microsoft.com/office/drawing/2014/main" val="3635568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Flux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Amount (</a:t>
                      </a:r>
                      <a:r>
                        <a:rPr lang="en-US" sz="2400" dirty="0" err="1"/>
                        <a:t>GtC</a:t>
                      </a:r>
                      <a:r>
                        <a:rPr lang="en-US" sz="2400" dirty="0"/>
                        <a:t>/</a:t>
                      </a:r>
                      <a:r>
                        <a:rPr lang="en-US" sz="2400" dirty="0" err="1"/>
                        <a:t>yr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00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Fossil fuel burning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9.4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94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LULCC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1.5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828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Ocean uptake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2.4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357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Land uptake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3.2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87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Atmospheric growth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4.7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277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Uncertainty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34136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EEC4AE9-A108-6344-A362-9549615427E4}"/>
              </a:ext>
            </a:extLst>
          </p:cNvPr>
          <p:cNvSpPr txBox="1"/>
          <p:nvPr/>
        </p:nvSpPr>
        <p:spPr>
          <a:xfrm>
            <a:off x="0" y="6488668"/>
            <a:ext cx="219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this is CO</a:t>
            </a:r>
            <a:r>
              <a:rPr lang="en-US" baseline="-25000" dirty="0"/>
              <a:t>2</a:t>
            </a:r>
            <a:r>
              <a:rPr lang="en-US" dirty="0"/>
              <a:t> only</a:t>
            </a:r>
          </a:p>
        </p:txBody>
      </p:sp>
    </p:spTree>
    <p:extLst>
      <p:ext uri="{BB962C8B-B14F-4D97-AF65-F5344CB8AC3E}">
        <p14:creationId xmlns:p14="http://schemas.microsoft.com/office/powerpoint/2010/main" val="386921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461" y="855520"/>
            <a:ext cx="4826000" cy="513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3461" y="2384870"/>
            <a:ext cx="5450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We </a:t>
            </a:r>
            <a:r>
              <a:rPr lang="en-US" sz="2400">
                <a:solidFill>
                  <a:srgbClr val="FF0000"/>
                </a:solidFill>
              </a:rPr>
              <a:t>are using more carbon than plants are putting back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Dukes (2003) “Burning buried sunshine”</a:t>
            </a:r>
          </a:p>
        </p:txBody>
      </p:sp>
      <p:sp>
        <p:nvSpPr>
          <p:cNvPr id="5" name="Rectangle 4"/>
          <p:cNvSpPr/>
          <p:nvPr/>
        </p:nvSpPr>
        <p:spPr>
          <a:xfrm>
            <a:off x="2647665" y="1361457"/>
            <a:ext cx="2620370" cy="436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5512559" y="3547372"/>
            <a:ext cx="426492" cy="407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39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74D061-A731-3B4A-8644-2402D0714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58" y="0"/>
            <a:ext cx="873984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BF9292-B107-D246-8B1E-7288F4CEDC06}"/>
              </a:ext>
            </a:extLst>
          </p:cNvPr>
          <p:cNvSpPr txBox="1"/>
          <p:nvPr/>
        </p:nvSpPr>
        <p:spPr>
          <a:xfrm>
            <a:off x="9060203" y="3899296"/>
            <a:ext cx="3131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00B050"/>
                </a:solidFill>
              </a:rPr>
              <a:t>Going up 5 ppm / year</a:t>
            </a:r>
          </a:p>
        </p:txBody>
      </p:sp>
    </p:spTree>
    <p:extLst>
      <p:ext uri="{BB962C8B-B14F-4D97-AF65-F5344CB8AC3E}">
        <p14:creationId xmlns:p14="http://schemas.microsoft.com/office/powerpoint/2010/main" val="2743967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470</Words>
  <Application>Microsoft Macintosh PowerPoint</Application>
  <PresentationFormat>Widescreen</PresentationFormat>
  <Paragraphs>76</Paragraphs>
  <Slides>30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ＭＳ Ｐゴシック</vt:lpstr>
      <vt:lpstr>Arial</vt:lpstr>
      <vt:lpstr>Calibri</vt:lpstr>
      <vt:lpstr>Calibri Light</vt:lpstr>
      <vt:lpstr>Comic Sans MS</vt:lpstr>
      <vt:lpstr>Trebuchet MS</vt:lpstr>
      <vt:lpstr>Office Theme</vt:lpstr>
      <vt:lpstr>Changes in the Earth System</vt:lpstr>
      <vt:lpstr>Have we entered a new epoch?</vt:lpstr>
      <vt:lpstr>The Case for the Anthropocene</vt:lpstr>
      <vt:lpstr>The Case for the Anthropocene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We’re pulling in a lot of atmospheric N…</vt:lpstr>
      <vt:lpstr>…while also pumping out a lot in new forms</vt:lpstr>
      <vt:lpstr>PowerPoint Presentation</vt:lpstr>
      <vt:lpstr>The Case for the Anthropocene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Case for the Anthropocene</vt:lpstr>
      <vt:lpstr>PowerPoint Presentation</vt:lpstr>
      <vt:lpstr>Invasive species are spreading…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38</cp:revision>
  <dcterms:created xsi:type="dcterms:W3CDTF">2019-10-31T16:56:26Z</dcterms:created>
  <dcterms:modified xsi:type="dcterms:W3CDTF">2019-11-03T23:10:39Z</dcterms:modified>
</cp:coreProperties>
</file>